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1"/>
  </p:notesMasterIdLst>
  <p:sldIdLst>
    <p:sldId id="256" r:id="rId2"/>
    <p:sldId id="300" r:id="rId3"/>
    <p:sldId id="301" r:id="rId4"/>
    <p:sldId id="299" r:id="rId5"/>
    <p:sldId id="305" r:id="rId6"/>
    <p:sldId id="306" r:id="rId7"/>
    <p:sldId id="307" r:id="rId8"/>
    <p:sldId id="308" r:id="rId9"/>
    <p:sldId id="309" r:id="rId10"/>
    <p:sldId id="311" r:id="rId11"/>
    <p:sldId id="312" r:id="rId12"/>
    <p:sldId id="314" r:id="rId13"/>
    <p:sldId id="315" r:id="rId14"/>
    <p:sldId id="316" r:id="rId15"/>
    <p:sldId id="313" r:id="rId16"/>
    <p:sldId id="317" r:id="rId17"/>
    <p:sldId id="318" r:id="rId18"/>
    <p:sldId id="310" r:id="rId19"/>
    <p:sldId id="304" r:id="rId20"/>
  </p:sldIdLst>
  <p:sldSz cx="18288000" cy="10287000"/>
  <p:notesSz cx="6858000" cy="9144000"/>
  <p:embeddedFontLs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Codec Pro ExtraBold" panose="020B0604020202020204" charset="0"/>
      <p:regular r:id="rId26"/>
      <p:bold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AC9"/>
    <a:srgbClr val="FF3399"/>
    <a:srgbClr val="EE7C1F"/>
    <a:srgbClr val="04A039"/>
    <a:srgbClr val="FCC815"/>
    <a:srgbClr val="CE6847"/>
    <a:srgbClr val="D9B925"/>
    <a:srgbClr val="0AACCA"/>
    <a:srgbClr val="AE4E7B"/>
    <a:srgbClr val="4CA3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>
      <p:cViewPr varScale="1">
        <p:scale>
          <a:sx n="45" d="100"/>
          <a:sy n="45" d="100"/>
        </p:scale>
        <p:origin x="112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C9D85-8C58-4508-A142-7AFA0A9B7591}" type="datetimeFigureOut">
              <a:rPr lang="es-CO" smtClean="0"/>
              <a:t>21/08/2024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D45F4-B462-4FBD-9D59-5C307996BBB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608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D45F4-B462-4FBD-9D59-5C307996BBB4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60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6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84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82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82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82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3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2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7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279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707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6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2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1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powerbi.com/view?r=eyJrIjoiZDQzOTAyNTQtNzI5Ny00NDA0LTgyNGMtMzA5NTRkM2I1NzE5IiwidCI6IjU1MDNhYWMyLTdhMTUtNDZhZi1iNTIwLTJhNjc1YWQxZGYxNiIsImMiOjR9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pp.powerbi.com/view?r=eyJrIjoiZDQzOTAyNTQtNzI5Ny00NDA0LTgyNGMtMzA5NTRkM2I1NzE5IiwidCI6IjU1MDNhYWMyLTdhMTUtNDZhZi1iNTIwLTJhNjc1YWQxZGYxNiIsImMiOjR9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77" b="-9277"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3" name="Freeform 3"/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1C5739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30332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57150"/>
              <a:ext cx="26312" cy="7300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815193" y="-825493"/>
            <a:ext cx="13708378" cy="4112513"/>
          </a:xfrm>
          <a:custGeom>
            <a:avLst/>
            <a:gdLst/>
            <a:ahLst/>
            <a:cxnLst/>
            <a:rect l="l" t="t" r="r" b="b"/>
            <a:pathLst>
              <a:path w="13708378" h="4112513">
                <a:moveTo>
                  <a:pt x="0" y="0"/>
                </a:moveTo>
                <a:lnTo>
                  <a:pt x="13708378" y="0"/>
                </a:lnTo>
                <a:lnTo>
                  <a:pt x="13708378" y="4112513"/>
                </a:lnTo>
                <a:lnTo>
                  <a:pt x="0" y="41125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2" name="Freeform 12"/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/>
          <p:cNvSpPr/>
          <p:nvPr/>
        </p:nvSpPr>
        <p:spPr>
          <a:xfrm>
            <a:off x="1516734" y="6407382"/>
            <a:ext cx="12096750" cy="953525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4" name="TextBox 14"/>
          <p:cNvSpPr txBox="1"/>
          <p:nvPr/>
        </p:nvSpPr>
        <p:spPr>
          <a:xfrm>
            <a:off x="1936166" y="7271749"/>
            <a:ext cx="12922833" cy="57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831"/>
              </a:lnSpc>
            </a:pPr>
            <a:r>
              <a:rPr lang="es-ES_tradnl" sz="3451" spc="172" dirty="0">
                <a:solidFill>
                  <a:srgbClr val="1C5739"/>
                </a:solidFill>
                <a:highlight>
                  <a:srgbClr val="FFFF00"/>
                </a:highlight>
                <a:latin typeface="Codec Pro ExtraBold Italics"/>
              </a:rPr>
              <a:t>Alcaldía Mayor de Cartagena de Indías </a:t>
            </a:r>
            <a:r>
              <a:rPr lang="es-ES_tradnl" sz="3451" spc="172" dirty="0">
                <a:solidFill>
                  <a:srgbClr val="1C5739"/>
                </a:solidFill>
                <a:latin typeface="Codec Pro ExtraBold Italics"/>
              </a:rPr>
              <a:t>-23 de Agosto de 2024</a:t>
            </a:r>
            <a:endParaRPr lang="en-US" sz="3451" spc="172" dirty="0">
              <a:solidFill>
                <a:srgbClr val="1C5739"/>
              </a:solidFill>
              <a:latin typeface="Codec Pro ExtraBold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01531" y="2752937"/>
            <a:ext cx="1600167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s-MX" sz="6000" dirty="0">
                <a:solidFill>
                  <a:srgbClr val="1C5739"/>
                </a:solidFill>
                <a:latin typeface="Codec Pro ExtraBold"/>
              </a:rPr>
              <a:t>RESULTADOS DEL ÍNDICE DE DESEMPEÑO INSTITUCIONAL – IDI – 2023 BAJO CRITERIOS DEL MODELO INTEGRADO DE PLANEACIÓN Y GESTIÓN - MIPG</a:t>
            </a:r>
            <a:endParaRPr lang="en-US" sz="6000" dirty="0">
              <a:solidFill>
                <a:srgbClr val="1C5739"/>
              </a:solidFill>
              <a:latin typeface="Codec Pro Extra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9001539" y="124834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POLÍTICA EVALUACIÓN DE RESULTADOS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1201400" y="573323"/>
            <a:ext cx="7086600" cy="836378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FDAEFDC-B4F7-F36B-2DF5-0FE2D3ECB27C}"/>
              </a:ext>
            </a:extLst>
          </p:cNvPr>
          <p:cNvSpPr txBox="1"/>
          <p:nvPr/>
        </p:nvSpPr>
        <p:spPr>
          <a:xfrm>
            <a:off x="10515599" y="5564547"/>
            <a:ext cx="7620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EE7C1F"/>
                </a:solidFill>
                <a:latin typeface="Codec Pro ExtraBold Italics"/>
              </a:rPr>
              <a:t>POL14: SEGUIMIENTO Y EVALUACIÓN DEL DESEMPEÑO INSTITUCIONAL</a:t>
            </a:r>
          </a:p>
          <a:p>
            <a:pPr algn="just"/>
            <a:endParaRPr lang="es-MX" sz="2000" b="1" dirty="0">
              <a:solidFill>
                <a:srgbClr val="EE7C1F"/>
              </a:solidFill>
              <a:latin typeface="Codec Pro ExtraBold Itali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371600" y="1676915"/>
            <a:ext cx="152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Esta dimensión tiene como propósito promover en la entidad el seguimiento a la gestión y su desempeño, a fin de conocer permanentemente los avances en la consecución de los resultados previstos en su marco estratégico.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93CDC800-8BD4-E463-C763-8C357EE34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7100" y="3234556"/>
            <a:ext cx="8486751" cy="5056317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720C209-AE93-70C0-60F7-6B023B597F58}"/>
              </a:ext>
            </a:extLst>
          </p:cNvPr>
          <p:cNvSpPr txBox="1"/>
          <p:nvPr/>
        </p:nvSpPr>
        <p:spPr>
          <a:xfrm>
            <a:off x="3505200" y="617981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POL14</a:t>
            </a:r>
            <a:endParaRPr lang="es-CO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289E486-83CE-678C-A29D-7DFE3D7A1646}"/>
              </a:ext>
            </a:extLst>
          </p:cNvPr>
          <p:cNvSpPr txBox="1"/>
          <p:nvPr/>
        </p:nvSpPr>
        <p:spPr>
          <a:xfrm>
            <a:off x="7325139" y="535155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POL14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509139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7848600" y="100738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DIMENSIÓN INFORMACIÓN Y COMUNICACIÓN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1201400" y="541205"/>
            <a:ext cx="7086600" cy="836378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1944063" y="1714113"/>
            <a:ext cx="152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dimensión de información y comunicación obtuvo un puntaje en el índice de desempeño institucional en el año 2022 de </a:t>
            </a:r>
            <a:r>
              <a:rPr lang="es-ES" sz="2400" b="1" dirty="0">
                <a:latin typeface="Codec Pro ExtraBold Italics"/>
              </a:rPr>
              <a:t>75,6 </a:t>
            </a:r>
            <a:r>
              <a:rPr lang="es-ES" sz="2400" dirty="0">
                <a:latin typeface="Codec Pro ExtraBold Italics"/>
              </a:rPr>
              <a:t>y en el año 2023 de </a:t>
            </a:r>
            <a:r>
              <a:rPr lang="es-ES" sz="2400" b="1" dirty="0">
                <a:latin typeface="Codec Pro ExtraBold Italics"/>
              </a:rPr>
              <a:t>86,6.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5" name="Picture 2" descr="Integración MIPG - SIG | Comunicarte">
            <a:extLst>
              <a:ext uri="{FF2B5EF4-FFF2-40B4-BE49-F238E27FC236}">
                <a16:creationId xmlns:a16="http://schemas.microsoft.com/office/drawing/2014/main" id="{ED77F36B-083E-1EA8-8EF1-D944D4B99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106" y="2947128"/>
            <a:ext cx="62674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56F902-E999-2D12-1034-C4381C98A6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2928521"/>
            <a:ext cx="8842061" cy="5325525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0" name="Freeform 12"/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674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8057241" y="104635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POLÍTICAS INFORMACIÓN Y COMUNICACIÓN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1201400" y="573323"/>
            <a:ext cx="7086600" cy="836378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DAEFDC-B4F7-F36B-2DF5-0FE2D3ECB27C}"/>
              </a:ext>
            </a:extLst>
          </p:cNvPr>
          <p:cNvSpPr txBox="1"/>
          <p:nvPr/>
        </p:nvSpPr>
        <p:spPr>
          <a:xfrm>
            <a:off x="10668000" y="48387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C00000"/>
                </a:solidFill>
                <a:latin typeface="Codec Pro ExtraBold Italics"/>
              </a:rPr>
              <a:t>POL15: TRANSPARENCIA, ACCESO A LA INFORMACIÓN Y LUCHA CONTRA LA CORRUPCIÓN</a:t>
            </a:r>
          </a:p>
          <a:p>
            <a:pPr algn="just"/>
            <a:endParaRPr lang="es-MX" sz="2000" b="1" dirty="0">
              <a:solidFill>
                <a:srgbClr val="C00000"/>
              </a:solidFill>
              <a:latin typeface="Codec Pro ExtraBold Italics"/>
            </a:endParaRPr>
          </a:p>
          <a:p>
            <a:pPr algn="just"/>
            <a:r>
              <a:rPr lang="es-MX" sz="2000" b="1" dirty="0">
                <a:solidFill>
                  <a:srgbClr val="C00000"/>
                </a:solidFill>
                <a:latin typeface="Codec Pro ExtraBold Italics"/>
              </a:rPr>
              <a:t>POL16: GESTIÓN DOCUMENTAL</a:t>
            </a:r>
          </a:p>
          <a:p>
            <a:pPr algn="just"/>
            <a:endParaRPr lang="es-MX" sz="2000" b="1" dirty="0">
              <a:solidFill>
                <a:srgbClr val="C00000"/>
              </a:solidFill>
              <a:latin typeface="Codec Pro ExtraBold Italics"/>
            </a:endParaRPr>
          </a:p>
          <a:p>
            <a:pPr algn="just"/>
            <a:r>
              <a:rPr lang="es-MX" sz="2000" b="1" dirty="0">
                <a:solidFill>
                  <a:srgbClr val="C00000"/>
                </a:solidFill>
                <a:latin typeface="Codec Pro ExtraBold Italics"/>
              </a:rPr>
              <a:t>POL17: GESTIÓN INFORMACIÓN ESTADÍSTICA </a:t>
            </a:r>
            <a:endParaRPr lang="es-CO" sz="2000" b="1" dirty="0">
              <a:solidFill>
                <a:srgbClr val="C00000"/>
              </a:solidFill>
              <a:latin typeface="Codec Pro ExtraBold Itali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71600" y="1676915"/>
            <a:ext cx="1524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dec Pro ExtraBold Italics"/>
              </a:rPr>
              <a:t>La dimensión tiene como propósito garantizar un adecuado flujo de información interna, es decir aquella que permite la operación interna de una entidad.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2A11906-7BB8-E8BD-D718-FC5F669642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914" y="3353175"/>
            <a:ext cx="9923086" cy="4910039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30E1C42-096C-A38B-C64C-B7948DF35F25}"/>
              </a:ext>
            </a:extLst>
          </p:cNvPr>
          <p:cNvSpPr txBox="1"/>
          <p:nvPr/>
        </p:nvSpPr>
        <p:spPr>
          <a:xfrm>
            <a:off x="6781800" y="67370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POL15</a:t>
            </a:r>
            <a:endParaRPr lang="es-CO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225E5B2-15E7-19F2-1CA9-390DC3233104}"/>
              </a:ext>
            </a:extLst>
          </p:cNvPr>
          <p:cNvSpPr txBox="1"/>
          <p:nvPr/>
        </p:nvSpPr>
        <p:spPr>
          <a:xfrm>
            <a:off x="2171700" y="64505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POL15</a:t>
            </a:r>
            <a:endParaRPr lang="es-CO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E7695BF-A6A4-AC48-7305-F1FB1EFCE85B}"/>
              </a:ext>
            </a:extLst>
          </p:cNvPr>
          <p:cNvSpPr txBox="1"/>
          <p:nvPr/>
        </p:nvSpPr>
        <p:spPr>
          <a:xfrm>
            <a:off x="3191857" y="583807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POL16</a:t>
            </a:r>
            <a:endParaRPr lang="es-CO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443868B-2E60-500E-8389-5B39BD2AF2FB}"/>
              </a:ext>
            </a:extLst>
          </p:cNvPr>
          <p:cNvSpPr txBox="1"/>
          <p:nvPr/>
        </p:nvSpPr>
        <p:spPr>
          <a:xfrm>
            <a:off x="7752758" y="602104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POL16</a:t>
            </a:r>
            <a:endParaRPr lang="es-CO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3E6ABE0-E960-349B-F800-C5013F0A6603}"/>
              </a:ext>
            </a:extLst>
          </p:cNvPr>
          <p:cNvSpPr txBox="1"/>
          <p:nvPr/>
        </p:nvSpPr>
        <p:spPr>
          <a:xfrm>
            <a:off x="4267200" y="6706391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POL17</a:t>
            </a:r>
            <a:endParaRPr lang="es-CO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BDF1CB8-0E2E-56D9-B6E7-3A2498B7C078}"/>
              </a:ext>
            </a:extLst>
          </p:cNvPr>
          <p:cNvSpPr txBox="1"/>
          <p:nvPr/>
        </p:nvSpPr>
        <p:spPr>
          <a:xfrm>
            <a:off x="8991600" y="655236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POL17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898174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4800600" y="181197"/>
            <a:ext cx="1484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DIMENSIÓN GESTIÓN DEL CONOCIMIENTO Y LA INNOVACIÓN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1201400" y="573323"/>
            <a:ext cx="7086600" cy="836378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1524000" y="1714801"/>
            <a:ext cx="1607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dimensión de gestión del conocimiento y la innovación obtuvo un puntaje en el índice de desempeño institucional en el año 2022 de</a:t>
            </a:r>
            <a:r>
              <a:rPr lang="es-ES" sz="2400" b="1" dirty="0">
                <a:latin typeface="Codec Pro ExtraBold Italics"/>
              </a:rPr>
              <a:t>77,9</a:t>
            </a:r>
            <a:r>
              <a:rPr lang="es-ES" sz="2400" dirty="0">
                <a:latin typeface="Codec Pro ExtraBold Italics"/>
              </a:rPr>
              <a:t> y en el año 2023 de </a:t>
            </a:r>
            <a:r>
              <a:rPr lang="es-ES" sz="2400" b="1" dirty="0">
                <a:latin typeface="Codec Pro ExtraBold Italics"/>
              </a:rPr>
              <a:t>94,7.</a:t>
            </a:r>
            <a:endParaRPr lang="en-US" sz="2400" dirty="0">
              <a:latin typeface="Codec Pro ExtraBold Italics"/>
            </a:endParaRPr>
          </a:p>
        </p:txBody>
      </p:sp>
      <p:sp>
        <p:nvSpPr>
          <p:cNvPr id="9" name="Freeform 12"/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7" name="Picture 2" descr="Integración MIPG - SIG | Comunicarte">
            <a:extLst>
              <a:ext uri="{FF2B5EF4-FFF2-40B4-BE49-F238E27FC236}">
                <a16:creationId xmlns:a16="http://schemas.microsoft.com/office/drawing/2014/main" id="{E51B6CF7-FAE1-9345-D1D3-5270E73D6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09156"/>
            <a:ext cx="62674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8E71A10-5243-42E7-3819-9D84122AAE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2180" y="3247363"/>
            <a:ext cx="8027942" cy="48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76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5333307" y="191651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POLÍTICA GESTIÓN DEL CONOCIMIENTO Y LA INNOVACIÓN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1201400" y="573323"/>
            <a:ext cx="7086600" cy="836378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DAEFDC-B4F7-F36B-2DF5-0FE2D3ECB27C}"/>
              </a:ext>
            </a:extLst>
          </p:cNvPr>
          <p:cNvSpPr txBox="1"/>
          <p:nvPr/>
        </p:nvSpPr>
        <p:spPr>
          <a:xfrm>
            <a:off x="10744200" y="5688138"/>
            <a:ext cx="845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rgbClr val="2E8AC9"/>
                </a:solidFill>
                <a:latin typeface="Codec Pro ExtraBold Italics"/>
              </a:rPr>
              <a:t>POL18: GESTIÓN DEL CONOCIMIENTO E INNOVACIÓN</a:t>
            </a:r>
          </a:p>
          <a:p>
            <a:pPr algn="just"/>
            <a:endParaRPr lang="es-MX" sz="2000" b="1" dirty="0">
              <a:solidFill>
                <a:srgbClr val="EE7C1F"/>
              </a:solidFill>
              <a:latin typeface="Codec Pro ExtraBold Itali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71600" y="1676915"/>
            <a:ext cx="1607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gestión del conocimiento y la innovación fortalece de forma transversal a las demás dimensiones de MIPG en tanto busca que las entidades públicas analicen las formas en las que genera, captura, evalúa y distribuye el conocimiento, de manera que estas puedan aprender de sí mismas y de su entorno, con el objetivo de mejorar su gestión.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341EAB9-AE9C-CB18-BC16-70ADECA2D2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3246576"/>
            <a:ext cx="8813706" cy="5333135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A1F195E-7141-26DE-478A-0AED385464AA}"/>
              </a:ext>
            </a:extLst>
          </p:cNvPr>
          <p:cNvSpPr txBox="1"/>
          <p:nvPr/>
        </p:nvSpPr>
        <p:spPr>
          <a:xfrm>
            <a:off x="7149467" y="5857415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POL18</a:t>
            </a:r>
            <a:endParaRPr lang="es-C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76D0410-9607-6A27-BE84-D16441BC4ED2}"/>
              </a:ext>
            </a:extLst>
          </p:cNvPr>
          <p:cNvSpPr txBox="1"/>
          <p:nvPr/>
        </p:nvSpPr>
        <p:spPr>
          <a:xfrm>
            <a:off x="3190143" y="6773039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POL18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274976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10287000" y="151793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DIMENSIÓN DE CONTROL INTERNO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2268200" y="573322"/>
            <a:ext cx="6019800" cy="912577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944063" y="1612814"/>
            <a:ext cx="1531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dimensión de control interno obtuvo un puntaje en el índice de desempeño institucional en el año 2022 de </a:t>
            </a:r>
            <a:r>
              <a:rPr lang="es-ES" sz="2400" b="1" dirty="0">
                <a:latin typeface="Codec Pro ExtraBold Italics"/>
              </a:rPr>
              <a:t>86,7</a:t>
            </a:r>
            <a:r>
              <a:rPr lang="es-ES" sz="2400" dirty="0">
                <a:latin typeface="Codec Pro ExtraBold Italics"/>
              </a:rPr>
              <a:t> y en el año 2023 de </a:t>
            </a:r>
            <a:r>
              <a:rPr lang="es-ES" sz="2400" b="1" dirty="0">
                <a:latin typeface="Codec Pro ExtraBold Italics"/>
              </a:rPr>
              <a:t>84,2.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2368B64-8D4F-6FF4-8B41-FA68D643F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8581" y="3092537"/>
            <a:ext cx="8218692" cy="4880832"/>
          </a:xfrm>
          <a:prstGeom prst="rect">
            <a:avLst/>
          </a:prstGeom>
        </p:spPr>
      </p:pic>
      <p:pic>
        <p:nvPicPr>
          <p:cNvPr id="5" name="Picture 2" descr="Integración MIPG - SIG | Comunicarte">
            <a:extLst>
              <a:ext uri="{FF2B5EF4-FFF2-40B4-BE49-F238E27FC236}">
                <a16:creationId xmlns:a16="http://schemas.microsoft.com/office/drawing/2014/main" id="{4D32B307-6B13-58CF-1DF1-191EE245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505" y="3092536"/>
            <a:ext cx="62674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2"/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991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10287000" y="151793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POLÍTICA DE CONTROL INTERNO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2268200" y="573322"/>
            <a:ext cx="6019800" cy="912577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FDAEFDC-B4F7-F36B-2DF5-0FE2D3ECB27C}"/>
              </a:ext>
            </a:extLst>
          </p:cNvPr>
          <p:cNvSpPr txBox="1"/>
          <p:nvPr/>
        </p:nvSpPr>
        <p:spPr>
          <a:xfrm>
            <a:off x="11353800" y="5829300"/>
            <a:ext cx="4267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rgbClr val="FFC000"/>
                </a:solidFill>
                <a:latin typeface="Codec Pro ExtraBold Italics"/>
              </a:rPr>
              <a:t>POL19: CONTROL INTERNO</a:t>
            </a:r>
          </a:p>
          <a:p>
            <a:pPr algn="just"/>
            <a:endParaRPr lang="es-MX" sz="2400" b="1" dirty="0">
              <a:solidFill>
                <a:srgbClr val="EE7C1F"/>
              </a:solidFill>
              <a:latin typeface="Codec Pro ExtraBold Italics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371600" y="1676915"/>
            <a:ext cx="1607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séptima dimensión de MIPG, el Control Interno, se desarrolla a través del Modelo Estándar de Control Interno (MECI). Es importante indicar que el Modelo Estándar de Control Interno MECI se actualiza en el marco de MIPG; el MECI ha sido y continuará siendo la base para la implementación y fortalecimiento del Sistema de Control Interno de las entidades.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4CEF3CF-03A1-D864-FC4D-C7639DC8CA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399" y="3434122"/>
            <a:ext cx="8681669" cy="517596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A27E043-8B62-E731-4A73-403BF988F326}"/>
              </a:ext>
            </a:extLst>
          </p:cNvPr>
          <p:cNvSpPr txBox="1"/>
          <p:nvPr/>
        </p:nvSpPr>
        <p:spPr>
          <a:xfrm>
            <a:off x="7870294" y="554588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POL19</a:t>
            </a:r>
            <a:endParaRPr lang="es-C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DC06D67-7E91-8249-E988-011EE0EB3D0B}"/>
              </a:ext>
            </a:extLst>
          </p:cNvPr>
          <p:cNvSpPr txBox="1"/>
          <p:nvPr/>
        </p:nvSpPr>
        <p:spPr>
          <a:xfrm>
            <a:off x="3962400" y="6309934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POL19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73249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4587851" y="160076"/>
            <a:ext cx="1360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Codec Pro ExtraBold" panose="020B0604020202020204" charset="0"/>
              </a:rPr>
              <a:t>RECOMENDACIONES DE MEJORA – INDICE DE DESEMPEÑO INSTITUCIONAL 2023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6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1036694" y="1149030"/>
            <a:ext cx="7251306" cy="787083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1B7D1CB5-9829-B9F8-E30D-C752F3342B40}"/>
              </a:ext>
            </a:extLst>
          </p:cNvPr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4832BC7-DD25-E928-C859-CB9C8ED0A5FE}"/>
              </a:ext>
            </a:extLst>
          </p:cNvPr>
          <p:cNvSpPr txBox="1"/>
          <p:nvPr/>
        </p:nvSpPr>
        <p:spPr>
          <a:xfrm>
            <a:off x="4343400" y="3050550"/>
            <a:ext cx="1036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dec Pro ExtraBold Italics"/>
              </a:rPr>
              <a:t>Para consultar las recomendaciones de mejora por entidad y los índices detallados por cada política se relaciona el siguiente link de acceso:</a:t>
            </a:r>
            <a:endParaRPr lang="en-US" sz="3200" dirty="0">
              <a:latin typeface="Codec Pro ExtraBold Itali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D997AB3-C18A-4983-8FEE-072F60F0CC0D}"/>
              </a:ext>
            </a:extLst>
          </p:cNvPr>
          <p:cNvSpPr txBox="1"/>
          <p:nvPr/>
        </p:nvSpPr>
        <p:spPr>
          <a:xfrm>
            <a:off x="5791200" y="5372100"/>
            <a:ext cx="8397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hlinkClick r:id="rId6"/>
              </a:rPr>
              <a:t>https://app.powerbi.com/view?r=eyJrIjoiZDQzOTAyNTQtNzI5Ny00NDA0LTgyNGMtMzA5NTRkM2I1NzE5IiwidCI6IjU1MDNhYWMyLTdhMTUtNDZhZi1iNTIwLTJhNjc1YWQxZGYxNiIsImMiOjR9</a:t>
            </a:r>
            <a:r>
              <a:rPr lang="es-CO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50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4936435" y="165046"/>
            <a:ext cx="1333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latin typeface="Codec Pro ExtraBold" panose="020B0604020202020204" charset="0"/>
              </a:rPr>
              <a:t>RESULTADOS MEDICIÓN INDICE DE CONTROL INTERNO (MECI)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9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2360965" y="832301"/>
            <a:ext cx="5927035" cy="533074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4343400" y="3050550"/>
            <a:ext cx="1036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latin typeface="Codec Pro ExtraBold Italics"/>
              </a:rPr>
              <a:t>Para consultar los resultados del índice de desempeño de los componentes MECI se relaciona el siguiente link de acceso:</a:t>
            </a:r>
            <a:endParaRPr lang="en-US" sz="3200" dirty="0">
              <a:latin typeface="Codec Pro ExtraBold Italics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006B2C1B-A1C2-9F9D-781C-FC6FB637F7DA}"/>
              </a:ext>
            </a:extLst>
          </p:cNvPr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10A7B45-0449-2183-C4EC-B6D3A9B420C5}"/>
              </a:ext>
            </a:extLst>
          </p:cNvPr>
          <p:cNvSpPr txBox="1"/>
          <p:nvPr/>
        </p:nvSpPr>
        <p:spPr>
          <a:xfrm>
            <a:off x="5326114" y="4783172"/>
            <a:ext cx="83977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>
                <a:hlinkClick r:id="rId6"/>
              </a:rPr>
              <a:t>https://app.powerbi.com/view?r=eyJrIjoiZDQzOTAyNTQtNzI5Ny00NDA0LTgyNGMtMzA5NTRkM2I1NzE5IiwidCI6IjU1MDNhYWMyLTdhMTUtNDZhZi1iNTIwLTJhNjc1YWQxZGYxNiIsImMiOjR9</a:t>
            </a:r>
            <a:r>
              <a:rPr lang="es-CO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5817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3">
            <a:extLst>
              <a:ext uri="{FF2B5EF4-FFF2-40B4-BE49-F238E27FC236}">
                <a16:creationId xmlns:a16="http://schemas.microsoft.com/office/drawing/2014/main" id="{A60466AC-087A-74EC-FF23-A36EBBF9CF57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24">
            <a:extLst>
              <a:ext uri="{FF2B5EF4-FFF2-40B4-BE49-F238E27FC236}">
                <a16:creationId xmlns:a16="http://schemas.microsoft.com/office/drawing/2014/main" id="{385F02B8-20C7-BE3F-C302-FE65899FCEC3}"/>
              </a:ext>
            </a:extLst>
          </p:cNvPr>
          <p:cNvSpPr/>
          <p:nvPr/>
        </p:nvSpPr>
        <p:spPr>
          <a:xfrm flipH="1">
            <a:off x="-4876856" y="81915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8" y="0"/>
                </a:moveTo>
                <a:lnTo>
                  <a:pt x="0" y="0"/>
                </a:lnTo>
                <a:lnTo>
                  <a:pt x="0" y="5342093"/>
                </a:lnTo>
                <a:lnTo>
                  <a:pt x="8198058" y="5342093"/>
                </a:lnTo>
                <a:lnTo>
                  <a:pt x="8198058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25">
            <a:extLst>
              <a:ext uri="{FF2B5EF4-FFF2-40B4-BE49-F238E27FC236}">
                <a16:creationId xmlns:a16="http://schemas.microsoft.com/office/drawing/2014/main" id="{DE656098-43FA-E58D-A856-37E611F54786}"/>
              </a:ext>
            </a:extLst>
          </p:cNvPr>
          <p:cNvSpPr/>
          <p:nvPr/>
        </p:nvSpPr>
        <p:spPr>
          <a:xfrm>
            <a:off x="14570143" y="793199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15">
            <a:extLst>
              <a:ext uri="{FF2B5EF4-FFF2-40B4-BE49-F238E27FC236}">
                <a16:creationId xmlns:a16="http://schemas.microsoft.com/office/drawing/2014/main" id="{DBE47EBC-5750-C3BB-4043-6B32FC500795}"/>
              </a:ext>
            </a:extLst>
          </p:cNvPr>
          <p:cNvSpPr txBox="1"/>
          <p:nvPr/>
        </p:nvSpPr>
        <p:spPr>
          <a:xfrm>
            <a:off x="5638800" y="4229100"/>
            <a:ext cx="70104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800" dirty="0">
                <a:latin typeface="Codec Pro ExtraBold"/>
              </a:rPr>
              <a:t>Gracias!</a:t>
            </a:r>
          </a:p>
        </p:txBody>
      </p:sp>
    </p:spTree>
    <p:extLst>
      <p:ext uri="{BB962C8B-B14F-4D97-AF65-F5344CB8AC3E}">
        <p14:creationId xmlns:p14="http://schemas.microsoft.com/office/powerpoint/2010/main" val="2430974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A5DB9EF4-2E5B-4A5A-3EBC-75860333B616}"/>
              </a:ext>
            </a:extLst>
          </p:cNvPr>
          <p:cNvSpPr/>
          <p:nvPr/>
        </p:nvSpPr>
        <p:spPr>
          <a:xfrm>
            <a:off x="9801498" y="1124309"/>
            <a:ext cx="8507284" cy="953525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AD43C05-7AAF-63BA-4D60-21F2A4B3C8F0}"/>
              </a:ext>
            </a:extLst>
          </p:cNvPr>
          <p:cNvSpPr txBox="1"/>
          <p:nvPr/>
        </p:nvSpPr>
        <p:spPr>
          <a:xfrm>
            <a:off x="7010400" y="267798"/>
            <a:ext cx="11887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latin typeface="Codec Pro ExtraBold" panose="020B0604020202020204" charset="0"/>
              </a:rPr>
              <a:t>RESULTADOS GENERALES INDICE DE DESEMPEÑO INSTITUCIONAL ALCALDÍA DE CARTAGENA DE ÍNDIAS</a:t>
            </a:r>
            <a:endParaRPr lang="es-CO" sz="3200" dirty="0">
              <a:latin typeface="Codec Pro ExtraBold" panose="020B060402020202020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54184" y="1625280"/>
            <a:ext cx="9115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A continuación, se evidenciarán los resultados generales obtenidos en el Índice de Desempeño Institucional en el año 2022 y año 2023: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5F829F6-42F5-4E31-CD3D-DE30EF16FA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59" r="2750"/>
          <a:stretch/>
        </p:blipFill>
        <p:spPr>
          <a:xfrm>
            <a:off x="1872998" y="3285703"/>
            <a:ext cx="7423402" cy="5455336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D35FAFD-3D5A-9E30-FFFC-2DE5CFAC95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4600" y="3282239"/>
            <a:ext cx="7423402" cy="527393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A8B5438-8E1B-7892-BC56-248A12EA60C9}"/>
              </a:ext>
            </a:extLst>
          </p:cNvPr>
          <p:cNvSpPr txBox="1"/>
          <p:nvPr/>
        </p:nvSpPr>
        <p:spPr>
          <a:xfrm>
            <a:off x="3962400" y="2558021"/>
            <a:ext cx="274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AÑO 2022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E0D2E7F-DE37-02B7-EBE8-8BFCDA37B802}"/>
              </a:ext>
            </a:extLst>
          </p:cNvPr>
          <p:cNvSpPr txBox="1"/>
          <p:nvPr/>
        </p:nvSpPr>
        <p:spPr>
          <a:xfrm>
            <a:off x="12471329" y="2611179"/>
            <a:ext cx="274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AÑO 2023</a:t>
            </a:r>
            <a:endParaRPr lang="es-CO" sz="3600" dirty="0">
              <a:latin typeface="Codec Pro Extra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8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842708" y="7381053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9677400" y="256858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DIMENSIÓN DE TALENTO HUMANO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A5DB9EF4-2E5B-4A5A-3EBC-75860333B616}"/>
              </a:ext>
            </a:extLst>
          </p:cNvPr>
          <p:cNvSpPr/>
          <p:nvPr/>
        </p:nvSpPr>
        <p:spPr>
          <a:xfrm>
            <a:off x="10254343" y="744273"/>
            <a:ext cx="8199927" cy="800721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CuadroTexto 9"/>
          <p:cNvSpPr txBox="1"/>
          <p:nvPr/>
        </p:nvSpPr>
        <p:spPr>
          <a:xfrm>
            <a:off x="1746616" y="1755614"/>
            <a:ext cx="14794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dimensión de talento humano obtuvo un puntaje en el índice de desempeño institucional en el año 2022 de </a:t>
            </a:r>
            <a:r>
              <a:rPr lang="es-ES" sz="2400" b="1" dirty="0">
                <a:latin typeface="Codec Pro ExtraBold Italics"/>
              </a:rPr>
              <a:t>70,4</a:t>
            </a:r>
            <a:r>
              <a:rPr lang="es-ES" sz="2400" dirty="0">
                <a:latin typeface="Codec Pro ExtraBold Italics"/>
              </a:rPr>
              <a:t> y en el año 2023 de </a:t>
            </a:r>
            <a:r>
              <a:rPr lang="es-ES" sz="2400" b="1" dirty="0">
                <a:latin typeface="Codec Pro ExtraBold Italics"/>
              </a:rPr>
              <a:t>81,4.</a:t>
            </a:r>
            <a:endParaRPr lang="en-US" sz="2400" dirty="0">
              <a:latin typeface="Codec Pro ExtraBold Itali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188970" y="7397888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1026" name="Picture 2" descr="Integración MIPG - SIG | Comunicarte">
            <a:extLst>
              <a:ext uri="{FF2B5EF4-FFF2-40B4-BE49-F238E27FC236}">
                <a16:creationId xmlns:a16="http://schemas.microsoft.com/office/drawing/2014/main" id="{B42ADFD1-8D31-81AC-5303-C31A639E4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2857855"/>
            <a:ext cx="62674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21DC15C-EA4D-8B42-4674-ABE9FFE885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441" y="3206961"/>
            <a:ext cx="8610432" cy="518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4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3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886200" y="7615953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24" name="Freeform 13">
            <a:extLst>
              <a:ext uri="{FF2B5EF4-FFF2-40B4-BE49-F238E27FC236}">
                <a16:creationId xmlns:a16="http://schemas.microsoft.com/office/drawing/2014/main" id="{A5DB9EF4-2E5B-4A5A-3EBC-75860333B616}"/>
              </a:ext>
            </a:extLst>
          </p:cNvPr>
          <p:cNvSpPr/>
          <p:nvPr/>
        </p:nvSpPr>
        <p:spPr>
          <a:xfrm>
            <a:off x="10254343" y="744273"/>
            <a:ext cx="8199927" cy="800721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8153400" y="258431"/>
            <a:ext cx="1165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POLÍTICAS DIMENSIÓN DE TALENTO HUMANO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52600" y="1770154"/>
            <a:ext cx="15100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El propósito de esta dimensión es ofrecerle a la entidad pública las herramientas para gestionar adecuadamente su talento humano a través del ciclo de vida del servidor de acuerdo con las prioridades estratégicas de la entidad, las normas que les rigen en materia de personal, y la garantía del derecho fundamental al diálogo social y a la concertación como principal mecanismo para resolver las controversias laborales.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2D2CD4E2-128D-CB7E-A2A1-DC385C813E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6527" y="3470658"/>
            <a:ext cx="8198059" cy="4989272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5AE13F2-62D9-D97C-DE8E-478F9F87F1BD}"/>
              </a:ext>
            </a:extLst>
          </p:cNvPr>
          <p:cNvSpPr txBox="1"/>
          <p:nvPr/>
        </p:nvSpPr>
        <p:spPr>
          <a:xfrm>
            <a:off x="10439400" y="5462705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accent6"/>
                </a:solidFill>
                <a:latin typeface="Codec Pro ExtraBold Italics"/>
              </a:rPr>
              <a:t>POL01: GESTIÓN ESTRATEGICA DEL TALENTO HUMANO</a:t>
            </a:r>
          </a:p>
          <a:p>
            <a:endParaRPr lang="es-MX" sz="2400" b="1" dirty="0">
              <a:solidFill>
                <a:schemeClr val="accent6"/>
              </a:solidFill>
              <a:latin typeface="Codec Pro ExtraBold Italics"/>
            </a:endParaRPr>
          </a:p>
          <a:p>
            <a:r>
              <a:rPr lang="es-MX" sz="2400" b="1" dirty="0">
                <a:solidFill>
                  <a:schemeClr val="accent6"/>
                </a:solidFill>
                <a:latin typeface="Codec Pro ExtraBold Italics"/>
              </a:rPr>
              <a:t>POL02: INTEGRIDAD</a:t>
            </a:r>
          </a:p>
          <a:p>
            <a:endParaRPr lang="es-MX" sz="1800" b="1" dirty="0">
              <a:solidFill>
                <a:schemeClr val="accent6"/>
              </a:solidFill>
              <a:latin typeface="Codec Pro ExtraBold Italics"/>
            </a:endParaRPr>
          </a:p>
          <a:p>
            <a:endParaRPr lang="es-CO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23E60068-89AF-33F2-6A67-DF70A19CC524}"/>
              </a:ext>
            </a:extLst>
          </p:cNvPr>
          <p:cNvSpPr txBox="1"/>
          <p:nvPr/>
        </p:nvSpPr>
        <p:spPr>
          <a:xfrm>
            <a:off x="3124200" y="681899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01</a:t>
            </a:r>
            <a:endParaRPr lang="es-CO" b="1" dirty="0"/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85984B-DB7E-8DFF-8D7B-25D77C4D7398}"/>
              </a:ext>
            </a:extLst>
          </p:cNvPr>
          <p:cNvSpPr txBox="1"/>
          <p:nvPr/>
        </p:nvSpPr>
        <p:spPr>
          <a:xfrm>
            <a:off x="6781800" y="673703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01</a:t>
            </a:r>
            <a:endParaRPr lang="es-CO" b="1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4BBA2052-15F2-C938-44EB-BF9664A616AA}"/>
              </a:ext>
            </a:extLst>
          </p:cNvPr>
          <p:cNvSpPr txBox="1"/>
          <p:nvPr/>
        </p:nvSpPr>
        <p:spPr>
          <a:xfrm>
            <a:off x="4191000" y="619957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02</a:t>
            </a:r>
            <a:endParaRPr lang="es-CO" b="1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8B33E57-1F08-84EB-4EE1-D3D6D41B049B}"/>
              </a:ext>
            </a:extLst>
          </p:cNvPr>
          <p:cNvSpPr txBox="1"/>
          <p:nvPr/>
        </p:nvSpPr>
        <p:spPr>
          <a:xfrm>
            <a:off x="7935391" y="586601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02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59102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895982" y="-4756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4291967" y="160076"/>
            <a:ext cx="1485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DIMENSIÓN DIRECCIONAMIENTO ESTRATÉGICO Y PLANEACIÓN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792041" y="1686194"/>
            <a:ext cx="1371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dimensión de direccionamiento estratégico y planeación obtuvo un puntaje en el índice de desempeño institucional en el año de 2022 de </a:t>
            </a:r>
            <a:r>
              <a:rPr lang="es-ES" sz="2400" b="1" dirty="0">
                <a:latin typeface="Codec Pro ExtraBold Italics"/>
              </a:rPr>
              <a:t>96,6 </a:t>
            </a:r>
            <a:r>
              <a:rPr lang="es-ES" sz="2400" dirty="0">
                <a:latin typeface="Codec Pro ExtraBold Italics"/>
              </a:rPr>
              <a:t>y en el año 2023 un puntaje de </a:t>
            </a:r>
            <a:r>
              <a:rPr lang="es-ES" sz="2400" b="1" dirty="0">
                <a:latin typeface="Codec Pro ExtraBold Italics"/>
              </a:rPr>
              <a:t>98,1.</a:t>
            </a:r>
            <a:endParaRPr lang="en-US" sz="2400" b="1" dirty="0">
              <a:latin typeface="Codec Pro ExtraBold Itali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5DB9EF4-2E5B-4A5A-3EBC-75860333B616}"/>
              </a:ext>
            </a:extLst>
          </p:cNvPr>
          <p:cNvSpPr/>
          <p:nvPr/>
        </p:nvSpPr>
        <p:spPr>
          <a:xfrm>
            <a:off x="10223114" y="701417"/>
            <a:ext cx="8199927" cy="800721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5" name="Picture 2" descr="Integración MIPG - SIG | Comunicarte">
            <a:extLst>
              <a:ext uri="{FF2B5EF4-FFF2-40B4-BE49-F238E27FC236}">
                <a16:creationId xmlns:a16="http://schemas.microsoft.com/office/drawing/2014/main" id="{D4E3C9F3-0B6C-6582-3ED0-4F84375CD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340" y="3000756"/>
            <a:ext cx="62674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B4D5F2B-D72F-3718-76A3-4CEECD1C6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5219" y="3170262"/>
            <a:ext cx="8469692" cy="499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8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A5DB9EF4-2E5B-4A5A-3EBC-75860333B616}"/>
              </a:ext>
            </a:extLst>
          </p:cNvPr>
          <p:cNvSpPr/>
          <p:nvPr/>
        </p:nvSpPr>
        <p:spPr>
          <a:xfrm>
            <a:off x="10254343" y="744273"/>
            <a:ext cx="8199927" cy="800721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4587850" y="235413"/>
            <a:ext cx="145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POLÍTICAS DIRECCIONAMIENTO ESTRATÉGICO Y PLANEACIÓN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DAEFDC-B4F7-F36B-2DF5-0FE2D3ECB27C}"/>
              </a:ext>
            </a:extLst>
          </p:cNvPr>
          <p:cNvSpPr txBox="1"/>
          <p:nvPr/>
        </p:nvSpPr>
        <p:spPr>
          <a:xfrm>
            <a:off x="11036694" y="5154089"/>
            <a:ext cx="102108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>
                <a:solidFill>
                  <a:schemeClr val="accent5"/>
                </a:solidFill>
                <a:latin typeface="Codec Pro ExtraBold Italics"/>
              </a:rPr>
              <a:t>POL03: PLANEACIÓN INSTITUCIONAL</a:t>
            </a:r>
          </a:p>
          <a:p>
            <a:pPr algn="just"/>
            <a:endParaRPr lang="es-MX" sz="2000" b="1" dirty="0">
              <a:solidFill>
                <a:schemeClr val="accent5"/>
              </a:solidFill>
              <a:latin typeface="Codec Pro ExtraBold Italics"/>
            </a:endParaRPr>
          </a:p>
          <a:p>
            <a:pPr algn="just"/>
            <a:r>
              <a:rPr lang="es-MX" sz="2000" b="1" dirty="0">
                <a:solidFill>
                  <a:schemeClr val="accent5"/>
                </a:solidFill>
                <a:latin typeface="Codec Pro ExtraBold Italics"/>
              </a:rPr>
              <a:t>POL04: GESTIÓN PRESUPUESTAL Y EFICIENCIA DEL GASTO PÚBLICO</a:t>
            </a:r>
          </a:p>
          <a:p>
            <a:pPr algn="just"/>
            <a:endParaRPr lang="es-MX" sz="2000" b="1" dirty="0">
              <a:solidFill>
                <a:schemeClr val="accent5"/>
              </a:solidFill>
              <a:latin typeface="Codec Pro ExtraBold Italics"/>
            </a:endParaRPr>
          </a:p>
          <a:p>
            <a:pPr algn="just"/>
            <a:r>
              <a:rPr lang="es-MX" sz="2000" b="1" dirty="0">
                <a:solidFill>
                  <a:schemeClr val="accent5"/>
                </a:solidFill>
                <a:latin typeface="Codec Pro ExtraBold Italics"/>
              </a:rPr>
              <a:t>POL05: COMPRAS Y CONTRATACIÓN PÚBLICA</a:t>
            </a:r>
            <a:endParaRPr lang="es-CO" sz="2000" b="1" dirty="0">
              <a:solidFill>
                <a:schemeClr val="accent5"/>
              </a:solidFill>
              <a:latin typeface="Codec Pro ExtraBold Itali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752600" y="1770154"/>
            <a:ext cx="15100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El propósito de esta dimensión es permitirle a una entidad pública definir la ruta estratégica que guiará su gestión institucional, con miras a garantizar los derechos, satisfacer las necesidades y solucionar los problemas de los ciudadanos destinatarios de sus productos y servicios, así como fortalecer la confianza ciudadana y la legitimidad.</a:t>
            </a:r>
            <a:endParaRPr lang="en-US" sz="2400" dirty="0">
              <a:latin typeface="Codec Pro ExtraBold Itali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9BE9953-D1A5-F878-CF6D-047CF2FCB3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666" y="3620029"/>
            <a:ext cx="9817580" cy="4723871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B19BB45-16A2-0BB6-0062-3FABC39088FB}"/>
              </a:ext>
            </a:extLst>
          </p:cNvPr>
          <p:cNvSpPr txBox="1"/>
          <p:nvPr/>
        </p:nvSpPr>
        <p:spPr>
          <a:xfrm>
            <a:off x="2590800" y="642632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03</a:t>
            </a:r>
            <a:endParaRPr lang="es-CO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43B2BE9-FEC2-8E05-7CEE-B8C83F133287}"/>
              </a:ext>
            </a:extLst>
          </p:cNvPr>
          <p:cNvSpPr txBox="1"/>
          <p:nvPr/>
        </p:nvSpPr>
        <p:spPr>
          <a:xfrm>
            <a:off x="7149467" y="632235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03</a:t>
            </a:r>
            <a:endParaRPr lang="es-CO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0582E08-570A-045A-922F-1976E1C6AB7F}"/>
              </a:ext>
            </a:extLst>
          </p:cNvPr>
          <p:cNvSpPr txBox="1"/>
          <p:nvPr/>
        </p:nvSpPr>
        <p:spPr>
          <a:xfrm>
            <a:off x="8279219" y="700314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04</a:t>
            </a:r>
            <a:endParaRPr lang="es-CO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088C9D6-1EB9-1A83-7912-794F8E3E1009}"/>
              </a:ext>
            </a:extLst>
          </p:cNvPr>
          <p:cNvSpPr txBox="1"/>
          <p:nvPr/>
        </p:nvSpPr>
        <p:spPr>
          <a:xfrm>
            <a:off x="4587850" y="564302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05</a:t>
            </a:r>
            <a:endParaRPr lang="es-CO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1468996-CBE8-6A9C-17EB-154D62EB0D52}"/>
              </a:ext>
            </a:extLst>
          </p:cNvPr>
          <p:cNvSpPr txBox="1"/>
          <p:nvPr/>
        </p:nvSpPr>
        <p:spPr>
          <a:xfrm>
            <a:off x="9144000" y="557639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 05</a:t>
            </a:r>
            <a:endParaRPr lang="es-CO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BA59DE7-2377-BC6A-1AAC-9B6526737E50}"/>
              </a:ext>
            </a:extLst>
          </p:cNvPr>
          <p:cNvSpPr txBox="1"/>
          <p:nvPr/>
        </p:nvSpPr>
        <p:spPr>
          <a:xfrm>
            <a:off x="11353800" y="7176629"/>
            <a:ext cx="3657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dirty="0"/>
              <a:t>La política 14 correspondiente a gestión presupuestal y eficiencia del gasto público no fue calculada en el año 2022.</a:t>
            </a:r>
            <a:endParaRPr lang="es-CO" sz="1900" dirty="0"/>
          </a:p>
        </p:txBody>
      </p:sp>
    </p:spTree>
    <p:extLst>
      <p:ext uri="{BB962C8B-B14F-4D97-AF65-F5344CB8AC3E}">
        <p14:creationId xmlns:p14="http://schemas.microsoft.com/office/powerpoint/2010/main" val="428215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9801498" y="659289"/>
            <a:ext cx="8507284" cy="953525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6019800" y="221632"/>
            <a:ext cx="1470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DIMENSIÓN GESTIÓN CON VALORES PARA RESULTADOS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295400" y="1612814"/>
            <a:ext cx="1600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dimensión de gestión con valores para resultados obtuvo un puntaje en el índice de desempeño institucional en el año 2022 de </a:t>
            </a:r>
            <a:r>
              <a:rPr lang="es-ES" sz="2400" b="1" dirty="0">
                <a:latin typeface="Codec Pro ExtraBold Italics"/>
              </a:rPr>
              <a:t>84,9 </a:t>
            </a:r>
            <a:r>
              <a:rPr lang="es-ES" sz="2400" dirty="0">
                <a:latin typeface="Codec Pro ExtraBold Italics"/>
              </a:rPr>
              <a:t>y en el año 2023 de </a:t>
            </a:r>
            <a:r>
              <a:rPr lang="es-ES" sz="2400" b="1" dirty="0">
                <a:latin typeface="Codec Pro ExtraBold Italics"/>
              </a:rPr>
              <a:t>87,6.</a:t>
            </a:r>
            <a:endParaRPr lang="en-US" sz="2400" dirty="0">
              <a:latin typeface="Codec Pro ExtraBold Italics"/>
            </a:endParaRPr>
          </a:p>
        </p:txBody>
      </p:sp>
      <p:sp>
        <p:nvSpPr>
          <p:cNvPr id="10" name="Freeform 12"/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5" name="Picture 2" descr="Integración MIPG - SIG | Comunicarte">
            <a:extLst>
              <a:ext uri="{FF2B5EF4-FFF2-40B4-BE49-F238E27FC236}">
                <a16:creationId xmlns:a16="http://schemas.microsoft.com/office/drawing/2014/main" id="{F4F0249F-D693-7FB8-F8BF-475EAD99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6427" y="3013494"/>
            <a:ext cx="62674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3F004B4-6CE0-F5DB-E21E-01CECCBF5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4123" y="2987246"/>
            <a:ext cx="8347375" cy="498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52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9761261" y="723390"/>
            <a:ext cx="8507284" cy="953525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6248400" y="222443"/>
            <a:ext cx="14474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POLÍTICAS GESTIÓN CON VALORES PARA RESULTADOS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FDAEFDC-B4F7-F36B-2DF5-0FE2D3ECB27C}"/>
              </a:ext>
            </a:extLst>
          </p:cNvPr>
          <p:cNvSpPr txBox="1"/>
          <p:nvPr/>
        </p:nvSpPr>
        <p:spPr>
          <a:xfrm>
            <a:off x="10210800" y="3685385"/>
            <a:ext cx="102108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>
                <a:solidFill>
                  <a:srgbClr val="00B0F0"/>
                </a:solidFill>
                <a:latin typeface="Codec Pro ExtraBold Italics"/>
              </a:rPr>
              <a:t>POL06: FORTALECIMIENTO ORGANIZACIONAL Y SIMPLIFICACIÓN DE PROCESOS</a:t>
            </a:r>
          </a:p>
          <a:p>
            <a:pPr algn="just"/>
            <a:endParaRPr lang="es-MX" sz="1900" b="1" dirty="0">
              <a:solidFill>
                <a:srgbClr val="00B0F0"/>
              </a:solidFill>
              <a:latin typeface="Codec Pro ExtraBold Italics"/>
            </a:endParaRPr>
          </a:p>
          <a:p>
            <a:pPr algn="just"/>
            <a:r>
              <a:rPr lang="es-MX" sz="1900" b="1" dirty="0">
                <a:solidFill>
                  <a:srgbClr val="00B0F0"/>
                </a:solidFill>
                <a:latin typeface="Codec Pro ExtraBold Italics"/>
              </a:rPr>
              <a:t>POL07: GOBIERNO DIGITAL</a:t>
            </a:r>
          </a:p>
          <a:p>
            <a:pPr algn="just"/>
            <a:endParaRPr lang="es-MX" sz="1900" b="1" dirty="0">
              <a:solidFill>
                <a:srgbClr val="00B0F0"/>
              </a:solidFill>
              <a:latin typeface="Codec Pro ExtraBold Italics"/>
            </a:endParaRPr>
          </a:p>
          <a:p>
            <a:pPr algn="just"/>
            <a:r>
              <a:rPr lang="es-MX" sz="1900" b="1" dirty="0">
                <a:solidFill>
                  <a:srgbClr val="00B0F0"/>
                </a:solidFill>
                <a:latin typeface="Codec Pro ExtraBold Italics"/>
              </a:rPr>
              <a:t>POL08: SEGURIDAD DIGITAL</a:t>
            </a:r>
          </a:p>
          <a:p>
            <a:pPr algn="just"/>
            <a:endParaRPr lang="es-MX" sz="1900" b="1" dirty="0">
              <a:solidFill>
                <a:srgbClr val="00B0F0"/>
              </a:solidFill>
              <a:latin typeface="Codec Pro ExtraBold Italics"/>
            </a:endParaRPr>
          </a:p>
          <a:p>
            <a:pPr algn="just"/>
            <a:r>
              <a:rPr lang="es-MX" sz="1900" b="1" dirty="0">
                <a:solidFill>
                  <a:srgbClr val="00B0F0"/>
                </a:solidFill>
                <a:latin typeface="Codec Pro ExtraBold Italics"/>
              </a:rPr>
              <a:t>POL09: DEFENSA JURIDICA</a:t>
            </a:r>
          </a:p>
          <a:p>
            <a:pPr algn="just"/>
            <a:endParaRPr lang="es-MX" sz="1900" b="1" dirty="0">
              <a:solidFill>
                <a:srgbClr val="00B0F0"/>
              </a:solidFill>
              <a:latin typeface="Codec Pro ExtraBold Italics"/>
            </a:endParaRPr>
          </a:p>
          <a:p>
            <a:pPr algn="just"/>
            <a:r>
              <a:rPr lang="es-MX" sz="1900" b="1" dirty="0">
                <a:solidFill>
                  <a:srgbClr val="00B0F0"/>
                </a:solidFill>
                <a:latin typeface="Codec Pro ExtraBold Italics"/>
              </a:rPr>
              <a:t>POL10: MEJORA NORMATIVA</a:t>
            </a:r>
          </a:p>
          <a:p>
            <a:pPr algn="just"/>
            <a:endParaRPr lang="es-MX" sz="1900" b="1" dirty="0">
              <a:solidFill>
                <a:srgbClr val="00B0F0"/>
              </a:solidFill>
              <a:latin typeface="Codec Pro ExtraBold Italics"/>
            </a:endParaRPr>
          </a:p>
          <a:p>
            <a:pPr algn="just"/>
            <a:r>
              <a:rPr lang="es-MX" sz="1900" b="1" dirty="0">
                <a:solidFill>
                  <a:srgbClr val="00B0F0"/>
                </a:solidFill>
                <a:latin typeface="Codec Pro ExtraBold Italics"/>
              </a:rPr>
              <a:t>POL11: SERVICIO AL CIUDADANO</a:t>
            </a:r>
          </a:p>
          <a:p>
            <a:pPr algn="just"/>
            <a:endParaRPr lang="es-MX" sz="1900" b="1" dirty="0">
              <a:solidFill>
                <a:srgbClr val="00B0F0"/>
              </a:solidFill>
              <a:latin typeface="Codec Pro ExtraBold Italics"/>
            </a:endParaRPr>
          </a:p>
          <a:p>
            <a:pPr algn="just"/>
            <a:r>
              <a:rPr lang="es-MX" sz="1900" b="1" dirty="0">
                <a:solidFill>
                  <a:srgbClr val="00B0F0"/>
                </a:solidFill>
                <a:latin typeface="Codec Pro ExtraBold Italics"/>
              </a:rPr>
              <a:t>POL12: RACIONALIZACIÓN DE TRAMITES</a:t>
            </a:r>
          </a:p>
          <a:p>
            <a:pPr algn="just"/>
            <a:endParaRPr lang="es-MX" sz="1900" b="1" dirty="0">
              <a:solidFill>
                <a:srgbClr val="00B0F0"/>
              </a:solidFill>
              <a:latin typeface="Codec Pro ExtraBold Italics"/>
            </a:endParaRPr>
          </a:p>
          <a:p>
            <a:pPr algn="just"/>
            <a:r>
              <a:rPr lang="es-MX" sz="1900" b="1" dirty="0">
                <a:solidFill>
                  <a:srgbClr val="00B0F0"/>
                </a:solidFill>
                <a:latin typeface="Codec Pro ExtraBold Italics"/>
              </a:rPr>
              <a:t>POL13: PARTICIPACIÓN CIUDADANA EN LA GESTIÓN PÚBLICA</a:t>
            </a:r>
            <a:endParaRPr lang="es-CO" sz="1900" b="1" dirty="0">
              <a:solidFill>
                <a:srgbClr val="00B0F0"/>
              </a:solidFill>
              <a:latin typeface="Codec Pro ExtraBold Italics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371600" y="1676915"/>
            <a:ext cx="152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latin typeface="Codec Pro ExtraBold Italics"/>
              </a:rPr>
              <a:t>El propósito de esta dimensión es permitirle a la entidad realizar las actividades que la conduzcan a lograr los resultados propuestos y a materializar las decisiones plasmadas en su planeación institucional, en el marco de los valores del servicio público.</a:t>
            </a:r>
            <a:endParaRPr lang="en-US" sz="2400" dirty="0">
              <a:latin typeface="Codec Pro ExtraBold Italics"/>
            </a:endParaRPr>
          </a:p>
        </p:txBody>
      </p:sp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42095" y="7886700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053419E-7F8A-8228-2B4B-689DF1D00E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534" y="3506621"/>
            <a:ext cx="9941266" cy="4851065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603A0A8-9239-3D11-BE26-615DA20F5BAE}"/>
              </a:ext>
            </a:extLst>
          </p:cNvPr>
          <p:cNvSpPr txBox="1"/>
          <p:nvPr/>
        </p:nvSpPr>
        <p:spPr>
          <a:xfrm>
            <a:off x="914400" y="72901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POL06</a:t>
            </a:r>
            <a:endParaRPr lang="es-C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4C7602A-DB97-0351-B33C-F2C469E15B2A}"/>
              </a:ext>
            </a:extLst>
          </p:cNvPr>
          <p:cNvSpPr txBox="1"/>
          <p:nvPr/>
        </p:nvSpPr>
        <p:spPr>
          <a:xfrm>
            <a:off x="5334000" y="72901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POL06</a:t>
            </a:r>
            <a:endParaRPr lang="es-CO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6C36A0-58F1-675B-B3ED-8A83CEF07A05}"/>
              </a:ext>
            </a:extLst>
          </p:cNvPr>
          <p:cNvSpPr txBox="1"/>
          <p:nvPr/>
        </p:nvSpPr>
        <p:spPr>
          <a:xfrm>
            <a:off x="1486863" y="68774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POL07</a:t>
            </a:r>
            <a:endParaRPr lang="es-CO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B36C25F-EDD7-8FE9-D26D-3C44A951A8D0}"/>
              </a:ext>
            </a:extLst>
          </p:cNvPr>
          <p:cNvSpPr txBox="1"/>
          <p:nvPr/>
        </p:nvSpPr>
        <p:spPr>
          <a:xfrm>
            <a:off x="6011782" y="687744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POL07</a:t>
            </a:r>
            <a:endParaRPr lang="es-CO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0F3FBB-7737-785E-62A0-D17D1E528FF6}"/>
              </a:ext>
            </a:extLst>
          </p:cNvPr>
          <p:cNvSpPr txBox="1"/>
          <p:nvPr/>
        </p:nvSpPr>
        <p:spPr>
          <a:xfrm>
            <a:off x="1921103" y="646477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POL08</a:t>
            </a:r>
            <a:endParaRPr lang="es-CO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7B2029D-F520-7215-80F4-0A2BC0EC1CDA}"/>
              </a:ext>
            </a:extLst>
          </p:cNvPr>
          <p:cNvSpPr txBox="1"/>
          <p:nvPr/>
        </p:nvSpPr>
        <p:spPr>
          <a:xfrm>
            <a:off x="6495476" y="637808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POL08</a:t>
            </a:r>
            <a:endParaRPr lang="es-CO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04180F6-2CA0-D68D-E6EE-101D87EAD353}"/>
              </a:ext>
            </a:extLst>
          </p:cNvPr>
          <p:cNvSpPr txBox="1"/>
          <p:nvPr/>
        </p:nvSpPr>
        <p:spPr>
          <a:xfrm>
            <a:off x="2383823" y="6003483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POL09</a:t>
            </a:r>
            <a:endParaRPr lang="es-CO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B500FCF-692E-0BA2-F3DF-F6C73543B7B8}"/>
              </a:ext>
            </a:extLst>
          </p:cNvPr>
          <p:cNvSpPr txBox="1"/>
          <p:nvPr/>
        </p:nvSpPr>
        <p:spPr>
          <a:xfrm>
            <a:off x="7032023" y="5913099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POL09</a:t>
            </a:r>
            <a:endParaRPr lang="es-CO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F70C6879-672E-9F30-49D7-0D5910456FC9}"/>
              </a:ext>
            </a:extLst>
          </p:cNvPr>
          <p:cNvSpPr txBox="1"/>
          <p:nvPr/>
        </p:nvSpPr>
        <p:spPr>
          <a:xfrm>
            <a:off x="2887582" y="556242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POL10</a:t>
            </a:r>
            <a:endParaRPr lang="es-CO" b="1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E8C622A-CCCD-7591-8A99-D40658A1980A}"/>
              </a:ext>
            </a:extLst>
          </p:cNvPr>
          <p:cNvSpPr txBox="1"/>
          <p:nvPr/>
        </p:nvSpPr>
        <p:spPr>
          <a:xfrm>
            <a:off x="7489223" y="541374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POL10</a:t>
            </a:r>
            <a:endParaRPr lang="es-CO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D7FA58F-570D-2970-C3C9-7D526E6A54B5}"/>
              </a:ext>
            </a:extLst>
          </p:cNvPr>
          <p:cNvSpPr txBox="1"/>
          <p:nvPr/>
        </p:nvSpPr>
        <p:spPr>
          <a:xfrm>
            <a:off x="3387205" y="621828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POL11</a:t>
            </a:r>
            <a:endParaRPr lang="es-CO" b="1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25A76BA-B243-D42D-B243-650065CA16B3}"/>
              </a:ext>
            </a:extLst>
          </p:cNvPr>
          <p:cNvSpPr txBox="1"/>
          <p:nvPr/>
        </p:nvSpPr>
        <p:spPr>
          <a:xfrm>
            <a:off x="8038659" y="587053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POL11</a:t>
            </a:r>
            <a:endParaRPr lang="es-CO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1C54E70-2259-CEF0-9FB3-7A87CB70FBB5}"/>
              </a:ext>
            </a:extLst>
          </p:cNvPr>
          <p:cNvSpPr txBox="1"/>
          <p:nvPr/>
        </p:nvSpPr>
        <p:spPr>
          <a:xfrm>
            <a:off x="3801982" y="6799675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POL12</a:t>
            </a:r>
            <a:endParaRPr lang="es-CO" b="1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B1464A71-2313-919C-8F42-702EE7C15D4C}"/>
              </a:ext>
            </a:extLst>
          </p:cNvPr>
          <p:cNvSpPr txBox="1"/>
          <p:nvPr/>
        </p:nvSpPr>
        <p:spPr>
          <a:xfrm>
            <a:off x="8352881" y="660331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POL12</a:t>
            </a:r>
            <a:endParaRPr lang="es-CO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DC0E783-964F-DE41-3167-0744720FAF04}"/>
              </a:ext>
            </a:extLst>
          </p:cNvPr>
          <p:cNvSpPr txBox="1"/>
          <p:nvPr/>
        </p:nvSpPr>
        <p:spPr>
          <a:xfrm>
            <a:off x="4279428" y="7409642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POL13</a:t>
            </a:r>
            <a:endParaRPr lang="es-CO" b="1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550A718-6A6C-729C-1669-828444F26FC6}"/>
              </a:ext>
            </a:extLst>
          </p:cNvPr>
          <p:cNvSpPr txBox="1"/>
          <p:nvPr/>
        </p:nvSpPr>
        <p:spPr>
          <a:xfrm>
            <a:off x="9028059" y="7290107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POL13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216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hlinkClick r:id="rId2" action="ppaction://hlinksldjump"/>
            <a:extLst>
              <a:ext uri="{FF2B5EF4-FFF2-40B4-BE49-F238E27FC236}">
                <a16:creationId xmlns:a16="http://schemas.microsoft.com/office/drawing/2014/main" id="{11153C65-48BB-F79D-9A80-E37D214BE279}"/>
              </a:ext>
            </a:extLst>
          </p:cNvPr>
          <p:cNvSpPr/>
          <p:nvPr/>
        </p:nvSpPr>
        <p:spPr>
          <a:xfrm>
            <a:off x="-743960" y="0"/>
            <a:ext cx="5376047" cy="1612814"/>
          </a:xfrm>
          <a:custGeom>
            <a:avLst/>
            <a:gdLst/>
            <a:ahLst/>
            <a:cxnLst/>
            <a:rect l="l" t="t" r="r" b="b"/>
            <a:pathLst>
              <a:path w="5376047" h="1612814">
                <a:moveTo>
                  <a:pt x="0" y="0"/>
                </a:moveTo>
                <a:lnTo>
                  <a:pt x="5376047" y="0"/>
                </a:lnTo>
                <a:lnTo>
                  <a:pt x="5376047" y="1612814"/>
                </a:lnTo>
                <a:lnTo>
                  <a:pt x="0" y="16128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9CCCFBA-D300-5CC0-6203-36485D2C7788}"/>
              </a:ext>
            </a:extLst>
          </p:cNvPr>
          <p:cNvSpPr txBox="1"/>
          <p:nvPr/>
        </p:nvSpPr>
        <p:spPr>
          <a:xfrm>
            <a:off x="7987667" y="4270035"/>
            <a:ext cx="3049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Ejecutar</a:t>
            </a:r>
            <a:endParaRPr lang="es-CO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FD32C34-EC6D-5534-C4B9-7F37E8EE8343}"/>
              </a:ext>
            </a:extLst>
          </p:cNvPr>
          <p:cNvSpPr txBox="1"/>
          <p:nvPr/>
        </p:nvSpPr>
        <p:spPr>
          <a:xfrm>
            <a:off x="8763000" y="130500"/>
            <a:ext cx="1333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>
                <a:latin typeface="Codec Pro ExtraBold" panose="020B0604020202020204" charset="0"/>
              </a:rPr>
              <a:t>DIMENSIÓN EVALUACIÓN DE RESULTADOS</a:t>
            </a:r>
            <a:endParaRPr lang="es-CO" sz="3600" dirty="0">
              <a:latin typeface="Codec Pro ExtraBold" panose="020B060402020202020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48651177-503A-961A-21F6-AB419C6FFFB2}"/>
              </a:ext>
            </a:extLst>
          </p:cNvPr>
          <p:cNvSpPr/>
          <p:nvPr/>
        </p:nvSpPr>
        <p:spPr>
          <a:xfrm>
            <a:off x="11201400" y="573323"/>
            <a:ext cx="7086600" cy="836378"/>
          </a:xfrm>
          <a:custGeom>
            <a:avLst/>
            <a:gdLst/>
            <a:ahLst/>
            <a:cxnLst/>
            <a:rect l="l" t="t" r="r" b="b"/>
            <a:pathLst>
              <a:path w="8507284" h="953525">
                <a:moveTo>
                  <a:pt x="0" y="0"/>
                </a:moveTo>
                <a:lnTo>
                  <a:pt x="8507284" y="0"/>
                </a:lnTo>
                <a:lnTo>
                  <a:pt x="8507284" y="953525"/>
                </a:lnTo>
                <a:lnTo>
                  <a:pt x="0" y="95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1600200" y="1603067"/>
            <a:ext cx="1584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latin typeface="Codec Pro ExtraBold Italics"/>
              </a:rPr>
              <a:t>La dimensión de evaluación de resultados obtuvo un puntaje en el índice de desempeño institucional en el año 2022 de </a:t>
            </a:r>
            <a:r>
              <a:rPr lang="es-ES" sz="2400" b="1" dirty="0">
                <a:latin typeface="Codec Pro ExtraBold Italics"/>
              </a:rPr>
              <a:t>82,9</a:t>
            </a:r>
            <a:r>
              <a:rPr lang="es-ES" sz="2400" dirty="0">
                <a:latin typeface="Codec Pro ExtraBold Italics"/>
              </a:rPr>
              <a:t> y en año 2023 de </a:t>
            </a:r>
            <a:r>
              <a:rPr lang="es-ES" sz="2400" b="1" dirty="0">
                <a:latin typeface="Codec Pro ExtraBold Italics"/>
              </a:rPr>
              <a:t>93,7.</a:t>
            </a:r>
            <a:endParaRPr lang="en-US" sz="2400" dirty="0">
              <a:latin typeface="Codec Pro ExtraBold Itali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4188971" y="7380167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0" y="0"/>
                </a:moveTo>
                <a:lnTo>
                  <a:pt x="8198058" y="0"/>
                </a:lnTo>
                <a:lnTo>
                  <a:pt x="8198058" y="5342093"/>
                </a:lnTo>
                <a:lnTo>
                  <a:pt x="0" y="53420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pic>
        <p:nvPicPr>
          <p:cNvPr id="5" name="Picture 2" descr="Integración MIPG - SIG | Comunicarte">
            <a:extLst>
              <a:ext uri="{FF2B5EF4-FFF2-40B4-BE49-F238E27FC236}">
                <a16:creationId xmlns:a16="http://schemas.microsoft.com/office/drawing/2014/main" id="{C0399165-A5D1-AF1D-A758-450559829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817" y="2826031"/>
            <a:ext cx="6267450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F2B21B-2ED3-7978-935D-9B902064C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69461" y="3192251"/>
            <a:ext cx="7976730" cy="4752737"/>
          </a:xfrm>
          <a:prstGeom prst="rect">
            <a:avLst/>
          </a:prstGeom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D5158A85-28AE-B212-872C-FE0CD79203E5}"/>
              </a:ext>
            </a:extLst>
          </p:cNvPr>
          <p:cNvSpPr/>
          <p:nvPr/>
        </p:nvSpPr>
        <p:spPr>
          <a:xfrm flipH="1">
            <a:off x="-3610209" y="7142371"/>
            <a:ext cx="8198059" cy="5342093"/>
          </a:xfrm>
          <a:custGeom>
            <a:avLst/>
            <a:gdLst/>
            <a:ahLst/>
            <a:cxnLst/>
            <a:rect l="l" t="t" r="r" b="b"/>
            <a:pathLst>
              <a:path w="8198059" h="5342093">
                <a:moveTo>
                  <a:pt x="8198059" y="0"/>
                </a:moveTo>
                <a:lnTo>
                  <a:pt x="0" y="0"/>
                </a:lnTo>
                <a:lnTo>
                  <a:pt x="0" y="5342094"/>
                </a:lnTo>
                <a:lnTo>
                  <a:pt x="8198059" y="5342094"/>
                </a:lnTo>
                <a:lnTo>
                  <a:pt x="819805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482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987</Words>
  <Application>Microsoft Office PowerPoint</Application>
  <PresentationFormat>Personalizado</PresentationFormat>
  <Paragraphs>127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Aptos</vt:lpstr>
      <vt:lpstr>Codec Pro ExtraBold Italics</vt:lpstr>
      <vt:lpstr>Arial Narrow</vt:lpstr>
      <vt:lpstr>Codec Pro ExtraBold</vt:lpstr>
      <vt:lpstr>Arial</vt:lpstr>
      <vt:lpstr>Aptos Display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power point</dc:title>
  <dc:creator>Jhon Jairo Padilla Viloria</dc:creator>
  <cp:lastModifiedBy>Portatil 5CG2077LJT</cp:lastModifiedBy>
  <cp:revision>67</cp:revision>
  <dcterms:created xsi:type="dcterms:W3CDTF">2006-08-16T00:00:00Z</dcterms:created>
  <dcterms:modified xsi:type="dcterms:W3CDTF">2024-08-21T16:02:02Z</dcterms:modified>
  <dc:identifier>DAF4_WRTqgQ</dc:identifier>
</cp:coreProperties>
</file>